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8229600" cx="14630400"/>
  <p:notesSz cx="8229600" cy="14630400"/>
  <p:embeddedFontLst>
    <p:embeddedFont>
      <p:font typeface="Roboto Medium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Roboto Light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8" roundtripDataSignature="AMtx7mhSsG2wz701VFWYt1izlie+hXEq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RobotoLight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Light-italic.fntdata"/><Relationship Id="rId25" Type="http://schemas.openxmlformats.org/officeDocument/2006/relationships/font" Target="fonts/RobotoLight-bold.fntdata"/><Relationship Id="rId28" Type="http://customschemas.google.com/relationships/presentationmetadata" Target="metadata"/><Relationship Id="rId27" Type="http://schemas.openxmlformats.org/officeDocument/2006/relationships/font" Target="fonts/Roboto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Medium-bold.fntdata"/><Relationship Id="rId16" Type="http://schemas.openxmlformats.org/officeDocument/2006/relationships/font" Target="fonts/RobotoMedium-regular.fntdata"/><Relationship Id="rId19" Type="http://schemas.openxmlformats.org/officeDocument/2006/relationships/font" Target="fonts/RobotoMedium-boldItalic.fntdata"/><Relationship Id="rId18" Type="http://schemas.openxmlformats.org/officeDocument/2006/relationships/font" Target="fonts/RobotoMedium-italic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4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8a7454b69e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38a7454b69e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38a7454b69e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8a7454b69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8a7454b69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38a7454b69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916490" y="720375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Proyecto </a:t>
            </a:r>
            <a:r>
              <a:rPr b="0" i="0" lang="en-US" sz="445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PolyCrochet</a:t>
            </a:r>
            <a:endParaRPr b="0" i="0" sz="4450" u="none" cap="none" strike="noStrike"/>
          </a:p>
        </p:txBody>
      </p:sp>
      <p:sp>
        <p:nvSpPr>
          <p:cNvPr id="54" name="Google Shape;54;p1"/>
          <p:cNvSpPr/>
          <p:nvPr/>
        </p:nvSpPr>
        <p:spPr>
          <a:xfrm>
            <a:off x="916490" y="1769316"/>
            <a:ext cx="5976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Roboto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Fase 1 – Contexto y objetivos</a:t>
            </a:r>
            <a:endParaRPr b="0" i="0" sz="3550" u="none" cap="none" strike="noStrike"/>
          </a:p>
        </p:txBody>
      </p:sp>
      <p:sp>
        <p:nvSpPr>
          <p:cNvPr id="55" name="Google Shape;55;p1"/>
          <p:cNvSpPr/>
          <p:nvPr/>
        </p:nvSpPr>
        <p:spPr>
          <a:xfrm>
            <a:off x="793790" y="491132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Equipo: Cristian Castro &amp; Alexis Rodríguez</a:t>
            </a:r>
            <a:endParaRPr b="0" i="0" sz="1750" u="none" cap="none" strike="noStrike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Seccion 705 D</a:t>
            </a:r>
            <a:endParaRPr sz="17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Ricardo Aravena</a:t>
            </a:r>
            <a:endParaRPr sz="17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16/09/2025</a:t>
            </a:r>
            <a:endParaRPr sz="17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"/>
          <p:cNvSpPr/>
          <p:nvPr/>
        </p:nvSpPr>
        <p:spPr>
          <a:xfrm>
            <a:off x="793790" y="1724263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Valor Esperado</a:t>
            </a:r>
            <a:endParaRPr b="0" i="0" sz="4450" u="none" cap="none" strike="noStrike"/>
          </a:p>
        </p:txBody>
      </p:sp>
      <p:sp>
        <p:nvSpPr>
          <p:cNvPr id="174" name="Google Shape;174;p9"/>
          <p:cNvSpPr/>
          <p:nvPr/>
        </p:nvSpPr>
        <p:spPr>
          <a:xfrm>
            <a:off x="793790" y="3226832"/>
            <a:ext cx="6407944" cy="1178600"/>
          </a:xfrm>
          <a:prstGeom prst="roundRect">
            <a:avLst>
              <a:gd fmla="val 12413" name="adj"/>
            </a:avLst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9"/>
          <p:cNvSpPr/>
          <p:nvPr/>
        </p:nvSpPr>
        <p:spPr>
          <a:xfrm>
            <a:off x="793790" y="3196352"/>
            <a:ext cx="6407944" cy="121920"/>
          </a:xfrm>
          <a:prstGeom prst="roundRect">
            <a:avLst>
              <a:gd fmla="val 78139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9"/>
          <p:cNvSpPr/>
          <p:nvPr/>
        </p:nvSpPr>
        <p:spPr>
          <a:xfrm>
            <a:off x="3657540" y="2886670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9"/>
          <p:cNvSpPr/>
          <p:nvPr/>
        </p:nvSpPr>
        <p:spPr>
          <a:xfrm>
            <a:off x="3861625" y="3056800"/>
            <a:ext cx="2721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90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 b="0" i="0" sz="2100" u="none" cap="none" strike="noStrike"/>
          </a:p>
        </p:txBody>
      </p:sp>
      <p:sp>
        <p:nvSpPr>
          <p:cNvPr id="178" name="Google Shape;178;p9"/>
          <p:cNvSpPr/>
          <p:nvPr/>
        </p:nvSpPr>
        <p:spPr>
          <a:xfrm>
            <a:off x="1051084" y="3793808"/>
            <a:ext cx="523398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Mayor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visibilidad online</a:t>
            </a: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 para PolyCrochet</a:t>
            </a:r>
            <a:endParaRPr b="0" i="0" sz="2200" u="none" cap="none" strike="noStrike"/>
          </a:p>
        </p:txBody>
      </p:sp>
      <p:sp>
        <p:nvSpPr>
          <p:cNvPr id="179" name="Google Shape;179;p9"/>
          <p:cNvSpPr/>
          <p:nvPr/>
        </p:nvSpPr>
        <p:spPr>
          <a:xfrm>
            <a:off x="7428548" y="3226832"/>
            <a:ext cx="6408063" cy="1178600"/>
          </a:xfrm>
          <a:prstGeom prst="roundRect">
            <a:avLst>
              <a:gd fmla="val 12413" name="adj"/>
            </a:avLst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9"/>
          <p:cNvSpPr/>
          <p:nvPr/>
        </p:nvSpPr>
        <p:spPr>
          <a:xfrm>
            <a:off x="7428548" y="3196352"/>
            <a:ext cx="6408063" cy="121920"/>
          </a:xfrm>
          <a:prstGeom prst="roundRect">
            <a:avLst>
              <a:gd fmla="val 78139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9"/>
          <p:cNvSpPr/>
          <p:nvPr/>
        </p:nvSpPr>
        <p:spPr>
          <a:xfrm>
            <a:off x="10292298" y="2886670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9"/>
          <p:cNvSpPr/>
          <p:nvPr/>
        </p:nvSpPr>
        <p:spPr>
          <a:xfrm>
            <a:off x="10496371" y="3056811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90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endParaRPr b="0" i="0" sz="2100" u="none" cap="none" strike="noStrike"/>
          </a:p>
        </p:txBody>
      </p:sp>
      <p:sp>
        <p:nvSpPr>
          <p:cNvPr id="183" name="Google Shape;183;p9"/>
          <p:cNvSpPr/>
          <p:nvPr/>
        </p:nvSpPr>
        <p:spPr>
          <a:xfrm>
            <a:off x="7685842" y="3793808"/>
            <a:ext cx="384143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Facilitar y agilizar las compras</a:t>
            </a:r>
            <a:endParaRPr b="0" i="0" sz="2200" u="none" cap="none" strike="noStrike"/>
          </a:p>
        </p:txBody>
      </p:sp>
      <p:sp>
        <p:nvSpPr>
          <p:cNvPr id="184" name="Google Shape;184;p9"/>
          <p:cNvSpPr/>
          <p:nvPr/>
        </p:nvSpPr>
        <p:spPr>
          <a:xfrm>
            <a:off x="793790" y="4972407"/>
            <a:ext cx="6407944" cy="1532930"/>
          </a:xfrm>
          <a:prstGeom prst="roundRect">
            <a:avLst>
              <a:gd fmla="val 9544" name="adj"/>
            </a:avLst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9"/>
          <p:cNvSpPr/>
          <p:nvPr/>
        </p:nvSpPr>
        <p:spPr>
          <a:xfrm>
            <a:off x="793790" y="4941927"/>
            <a:ext cx="6407944" cy="121920"/>
          </a:xfrm>
          <a:prstGeom prst="roundRect">
            <a:avLst>
              <a:gd fmla="val 78139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9"/>
          <p:cNvSpPr/>
          <p:nvPr/>
        </p:nvSpPr>
        <p:spPr>
          <a:xfrm>
            <a:off x="3657540" y="4632246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9"/>
          <p:cNvSpPr/>
          <p:nvPr/>
        </p:nvSpPr>
        <p:spPr>
          <a:xfrm>
            <a:off x="3861614" y="4802386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90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endParaRPr b="0" i="0" sz="2100" u="none" cap="none" strike="noStrike"/>
          </a:p>
        </p:txBody>
      </p:sp>
      <p:sp>
        <p:nvSpPr>
          <p:cNvPr id="188" name="Google Shape;188;p9"/>
          <p:cNvSpPr/>
          <p:nvPr/>
        </p:nvSpPr>
        <p:spPr>
          <a:xfrm>
            <a:off x="1051084" y="5539383"/>
            <a:ext cx="496764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Aumentar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ventas y alcance de la marca</a:t>
            </a:r>
            <a:endParaRPr b="0" i="0" sz="2200" u="none" cap="none" strike="noStrike"/>
          </a:p>
        </p:txBody>
      </p:sp>
      <p:sp>
        <p:nvSpPr>
          <p:cNvPr id="189" name="Google Shape;189;p9"/>
          <p:cNvSpPr/>
          <p:nvPr/>
        </p:nvSpPr>
        <p:spPr>
          <a:xfrm>
            <a:off x="7428548" y="4972407"/>
            <a:ext cx="6408063" cy="1532930"/>
          </a:xfrm>
          <a:prstGeom prst="roundRect">
            <a:avLst>
              <a:gd fmla="val 9544" name="adj"/>
            </a:avLst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9"/>
          <p:cNvSpPr/>
          <p:nvPr/>
        </p:nvSpPr>
        <p:spPr>
          <a:xfrm>
            <a:off x="7428548" y="4941927"/>
            <a:ext cx="6408063" cy="121920"/>
          </a:xfrm>
          <a:prstGeom prst="roundRect">
            <a:avLst>
              <a:gd fmla="val 78139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9"/>
          <p:cNvSpPr/>
          <p:nvPr/>
        </p:nvSpPr>
        <p:spPr>
          <a:xfrm>
            <a:off x="10292298" y="4632246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9"/>
          <p:cNvSpPr/>
          <p:nvPr/>
        </p:nvSpPr>
        <p:spPr>
          <a:xfrm>
            <a:off x="10496371" y="4802386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90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4</a:t>
            </a:r>
            <a:endParaRPr b="0" i="0" sz="2100" u="none" cap="none" strike="noStrike"/>
          </a:p>
        </p:txBody>
      </p:sp>
      <p:sp>
        <p:nvSpPr>
          <p:cNvPr id="193" name="Google Shape;193;p9"/>
          <p:cNvSpPr/>
          <p:nvPr/>
        </p:nvSpPr>
        <p:spPr>
          <a:xfrm>
            <a:off x="7685842" y="5539383"/>
            <a:ext cx="589347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Dar a Paulina control total de su negocio digital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8a7454b69e_1_0"/>
          <p:cNvSpPr/>
          <p:nvPr/>
        </p:nvSpPr>
        <p:spPr>
          <a:xfrm>
            <a:off x="5132090" y="804013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CONCLUSION</a:t>
            </a:r>
            <a:endParaRPr sz="445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t/>
            </a:r>
            <a:endParaRPr sz="445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00" name="Google Shape;200;g38a7454b69e_1_0"/>
          <p:cNvSpPr txBox="1"/>
          <p:nvPr/>
        </p:nvSpPr>
        <p:spPr>
          <a:xfrm>
            <a:off x="2030375" y="2012850"/>
            <a:ext cx="9561900" cy="49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US" sz="1800">
                <a:solidFill>
                  <a:schemeClr val="lt1"/>
                </a:solidFill>
              </a:rPr>
              <a:t>Responde a la necesidad de </a:t>
            </a:r>
            <a:r>
              <a:rPr b="1" lang="en-US" sz="1800">
                <a:solidFill>
                  <a:schemeClr val="lt1"/>
                </a:solidFill>
              </a:rPr>
              <a:t>digitalizar un emprendimiento artesanal</a:t>
            </a:r>
            <a:r>
              <a:rPr lang="en-US" sz="1800">
                <a:solidFill>
                  <a:schemeClr val="lt1"/>
                </a:solidFill>
              </a:rPr>
              <a:t>.</a:t>
            </a:r>
            <a:br>
              <a:rPr lang="en-US" sz="1800">
                <a:solidFill>
                  <a:schemeClr val="lt1"/>
                </a:solidFill>
              </a:rPr>
            </a:b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US" sz="1800">
                <a:solidFill>
                  <a:schemeClr val="lt1"/>
                </a:solidFill>
              </a:rPr>
              <a:t>Metodología </a:t>
            </a:r>
            <a:r>
              <a:rPr b="1" lang="en-US" sz="1800">
                <a:solidFill>
                  <a:schemeClr val="lt1"/>
                </a:solidFill>
              </a:rPr>
              <a:t>Scrum</a:t>
            </a:r>
            <a:r>
              <a:rPr lang="en-US" sz="1800">
                <a:solidFill>
                  <a:schemeClr val="lt1"/>
                </a:solidFill>
              </a:rPr>
              <a:t> → trabajo ágil, iterativo y validado con la clienta.</a:t>
            </a:r>
            <a:br>
              <a:rPr lang="en-US" sz="1800">
                <a:solidFill>
                  <a:schemeClr val="lt1"/>
                </a:solidFill>
              </a:rPr>
            </a:b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US" sz="1800">
                <a:solidFill>
                  <a:schemeClr val="lt1"/>
                </a:solidFill>
              </a:rPr>
              <a:t>Uso de tecnologías modernas: </a:t>
            </a:r>
            <a:r>
              <a:rPr b="1" lang="en-US" sz="1800">
                <a:solidFill>
                  <a:schemeClr val="lt1"/>
                </a:solidFill>
              </a:rPr>
              <a:t>PHP, Laravel, MySQL, PayPal, SMTP, Google Maps</a:t>
            </a:r>
            <a:r>
              <a:rPr lang="en-US" sz="1800">
                <a:solidFill>
                  <a:schemeClr val="lt1"/>
                </a:solidFill>
              </a:rPr>
              <a:t>.</a:t>
            </a:r>
            <a:br>
              <a:rPr lang="en-US" sz="1800">
                <a:solidFill>
                  <a:schemeClr val="lt1"/>
                </a:solidFill>
              </a:rPr>
            </a:b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US" sz="1800">
                <a:solidFill>
                  <a:schemeClr val="lt1"/>
                </a:solidFill>
              </a:rPr>
              <a:t>Plataforma enfocada en </a:t>
            </a:r>
            <a:r>
              <a:rPr b="1" lang="en-US" sz="1800">
                <a:solidFill>
                  <a:schemeClr val="lt1"/>
                </a:solidFill>
              </a:rPr>
              <a:t>calidad, seguridad y escalabilidad</a:t>
            </a:r>
            <a:r>
              <a:rPr lang="en-US" sz="1800">
                <a:solidFill>
                  <a:schemeClr val="lt1"/>
                </a:solidFill>
              </a:rPr>
              <a:t>.</a:t>
            </a:r>
            <a:br>
              <a:rPr lang="en-US" sz="1800">
                <a:solidFill>
                  <a:schemeClr val="lt1"/>
                </a:solidFill>
              </a:rPr>
            </a:b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US" sz="1800">
                <a:solidFill>
                  <a:schemeClr val="lt1"/>
                </a:solidFill>
              </a:rPr>
              <a:t>Mejora la </a:t>
            </a:r>
            <a:r>
              <a:rPr b="1" lang="en-US" sz="1800">
                <a:solidFill>
                  <a:schemeClr val="lt1"/>
                </a:solidFill>
              </a:rPr>
              <a:t>experiencia de compra</a:t>
            </a:r>
            <a:r>
              <a:rPr lang="en-US" sz="1800">
                <a:solidFill>
                  <a:schemeClr val="lt1"/>
                </a:solidFill>
              </a:rPr>
              <a:t>: rápida, confiable y accesible.</a:t>
            </a:r>
            <a:br>
              <a:rPr lang="en-US" sz="1800">
                <a:solidFill>
                  <a:schemeClr val="lt1"/>
                </a:solidFill>
              </a:rPr>
            </a:b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US" sz="1800">
                <a:solidFill>
                  <a:schemeClr val="lt1"/>
                </a:solidFill>
              </a:rPr>
              <a:t>Aporta valor a la emprendedora (</a:t>
            </a:r>
            <a:r>
              <a:rPr b="1" lang="en-US" sz="1800">
                <a:solidFill>
                  <a:schemeClr val="lt1"/>
                </a:solidFill>
              </a:rPr>
              <a:t>control del negocio</a:t>
            </a:r>
            <a:r>
              <a:rPr lang="en-US" sz="1800">
                <a:solidFill>
                  <a:schemeClr val="lt1"/>
                </a:solidFill>
              </a:rPr>
              <a:t>) y a los clientes (</a:t>
            </a:r>
            <a:r>
              <a:rPr b="1" lang="en-US" sz="1800">
                <a:solidFill>
                  <a:schemeClr val="lt1"/>
                </a:solidFill>
              </a:rPr>
              <a:t>facilidad de compra online</a:t>
            </a:r>
            <a:r>
              <a:rPr lang="en-US" sz="1800">
                <a:solidFill>
                  <a:schemeClr val="lt1"/>
                </a:solidFill>
              </a:rPr>
              <a:t>).</a:t>
            </a:r>
            <a:br>
              <a:rPr lang="en-US" sz="1800">
                <a:solidFill>
                  <a:schemeClr val="lt1"/>
                </a:solidFill>
              </a:rPr>
            </a:b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/>
          <p:nvPr/>
        </p:nvSpPr>
        <p:spPr>
          <a:xfrm>
            <a:off x="793790" y="2313980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Origen del Proyecto</a:t>
            </a:r>
            <a:endParaRPr b="0" i="0" sz="4450" u="none" cap="none" strike="noStrike"/>
          </a:p>
        </p:txBody>
      </p:sp>
      <p:sp>
        <p:nvSpPr>
          <p:cNvPr id="62" name="Google Shape;62;p2"/>
          <p:cNvSpPr/>
          <p:nvPr/>
        </p:nvSpPr>
        <p:spPr>
          <a:xfrm>
            <a:off x="793790" y="3476387"/>
            <a:ext cx="4196358" cy="2439114"/>
          </a:xfrm>
          <a:prstGeom prst="roundRect">
            <a:avLst>
              <a:gd fmla="val 3906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1028224" y="3710821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390" y="3859649"/>
            <a:ext cx="306110" cy="382667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/>
          <p:nvPr/>
        </p:nvSpPr>
        <p:spPr>
          <a:xfrm>
            <a:off x="1028224" y="4618077"/>
            <a:ext cx="3727490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Nace de la necesidad de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digitalizar el negocio de Paulina</a:t>
            </a:r>
            <a:endParaRPr b="0" i="0" sz="2200" u="none" cap="none" strike="noStrike"/>
          </a:p>
        </p:txBody>
      </p:sp>
      <p:sp>
        <p:nvSpPr>
          <p:cNvPr id="66" name="Google Shape;66;p2"/>
          <p:cNvSpPr/>
          <p:nvPr/>
        </p:nvSpPr>
        <p:spPr>
          <a:xfrm>
            <a:off x="5216962" y="3476387"/>
            <a:ext cx="4196358" cy="2439114"/>
          </a:xfrm>
          <a:prstGeom prst="roundRect">
            <a:avLst>
              <a:gd fmla="val 3906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5451396" y="3710821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8" name="Google Shape;6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38562" y="3859649"/>
            <a:ext cx="306110" cy="382667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"/>
          <p:cNvSpPr/>
          <p:nvPr/>
        </p:nvSpPr>
        <p:spPr>
          <a:xfrm>
            <a:off x="5451396" y="4618077"/>
            <a:ext cx="372749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Paulina produce y vende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crochet artesanal</a:t>
            </a:r>
            <a:endParaRPr b="0" i="0" sz="2200" u="none" cap="none" strike="noStrike"/>
          </a:p>
        </p:txBody>
      </p:sp>
      <p:sp>
        <p:nvSpPr>
          <p:cNvPr id="70" name="Google Shape;70;p2"/>
          <p:cNvSpPr/>
          <p:nvPr/>
        </p:nvSpPr>
        <p:spPr>
          <a:xfrm>
            <a:off x="9640133" y="3476387"/>
            <a:ext cx="4196358" cy="2439114"/>
          </a:xfrm>
          <a:prstGeom prst="roundRect">
            <a:avLst>
              <a:gd fmla="val 3906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9874568" y="3710821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2" name="Google Shape;72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61734" y="3859649"/>
            <a:ext cx="306110" cy="382667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"/>
          <p:cNvSpPr/>
          <p:nvPr/>
        </p:nvSpPr>
        <p:spPr>
          <a:xfrm>
            <a:off x="9874568" y="4618077"/>
            <a:ext cx="372749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Proyecto pensado para apoyar su emprendimiento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/>
          <p:nvPr/>
        </p:nvSpPr>
        <p:spPr>
          <a:xfrm>
            <a:off x="793790" y="2921913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Problema Detectado</a:t>
            </a:r>
            <a:endParaRPr b="0" i="0" sz="4450" u="none" cap="none" strike="noStrike"/>
          </a:p>
        </p:txBody>
      </p:sp>
      <p:sp>
        <p:nvSpPr>
          <p:cNvPr id="80" name="Google Shape;80;p3"/>
          <p:cNvSpPr/>
          <p:nvPr/>
        </p:nvSpPr>
        <p:spPr>
          <a:xfrm>
            <a:off x="793790" y="4084320"/>
            <a:ext cx="4196358" cy="1223248"/>
          </a:xfrm>
          <a:prstGeom prst="roundRect">
            <a:avLst>
              <a:gd fmla="val 11960" name="adj"/>
            </a:avLst>
          </a:prstGeom>
          <a:solidFill>
            <a:srgbClr val="000018">
              <a:alpha val="94901"/>
            </a:srgbClr>
          </a:solidFill>
          <a:ln cap="flat" cmpd="sng" w="3047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3"/>
          <p:cNvSpPr/>
          <p:nvPr/>
        </p:nvSpPr>
        <p:spPr>
          <a:xfrm>
            <a:off x="763310" y="4084320"/>
            <a:ext cx="121920" cy="1223248"/>
          </a:xfrm>
          <a:prstGeom prst="roundRect">
            <a:avLst>
              <a:gd fmla="val 78139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"/>
          <p:cNvSpPr/>
          <p:nvPr/>
        </p:nvSpPr>
        <p:spPr>
          <a:xfrm>
            <a:off x="1142524" y="4341614"/>
            <a:ext cx="359033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Sin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presencia online</a:t>
            </a: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 → ventas limitadas</a:t>
            </a:r>
            <a:endParaRPr b="0" i="0" sz="2200" u="none" cap="none" strike="noStrike"/>
          </a:p>
        </p:txBody>
      </p:sp>
      <p:sp>
        <p:nvSpPr>
          <p:cNvPr id="83" name="Google Shape;83;p3"/>
          <p:cNvSpPr/>
          <p:nvPr/>
        </p:nvSpPr>
        <p:spPr>
          <a:xfrm>
            <a:off x="5216962" y="4084320"/>
            <a:ext cx="4196358" cy="1223248"/>
          </a:xfrm>
          <a:prstGeom prst="roundRect">
            <a:avLst>
              <a:gd fmla="val 11960" name="adj"/>
            </a:avLst>
          </a:prstGeom>
          <a:solidFill>
            <a:srgbClr val="000018">
              <a:alpha val="94901"/>
            </a:srgbClr>
          </a:solidFill>
          <a:ln cap="flat" cmpd="sng" w="3047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3"/>
          <p:cNvSpPr/>
          <p:nvPr/>
        </p:nvSpPr>
        <p:spPr>
          <a:xfrm>
            <a:off x="5186482" y="4084320"/>
            <a:ext cx="121920" cy="1223248"/>
          </a:xfrm>
          <a:prstGeom prst="roundRect">
            <a:avLst>
              <a:gd fmla="val 78139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3"/>
          <p:cNvSpPr/>
          <p:nvPr/>
        </p:nvSpPr>
        <p:spPr>
          <a:xfrm>
            <a:off x="5565696" y="4341614"/>
            <a:ext cx="359033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Dificultad para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mostrar catálogo</a:t>
            </a:r>
            <a:endParaRPr b="0" i="0" sz="220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9640133" y="4084320"/>
            <a:ext cx="4196358" cy="1223248"/>
          </a:xfrm>
          <a:prstGeom prst="roundRect">
            <a:avLst>
              <a:gd fmla="val 11960" name="adj"/>
            </a:avLst>
          </a:prstGeom>
          <a:solidFill>
            <a:srgbClr val="000018">
              <a:alpha val="94901"/>
            </a:srgbClr>
          </a:solidFill>
          <a:ln cap="flat" cmpd="sng" w="3047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3"/>
          <p:cNvSpPr/>
          <p:nvPr/>
        </p:nvSpPr>
        <p:spPr>
          <a:xfrm>
            <a:off x="9609653" y="4084320"/>
            <a:ext cx="121920" cy="1223248"/>
          </a:xfrm>
          <a:prstGeom prst="roundRect">
            <a:avLst>
              <a:gd fmla="val 78139" name="adj"/>
            </a:avLst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3"/>
          <p:cNvSpPr/>
          <p:nvPr/>
        </p:nvSpPr>
        <p:spPr>
          <a:xfrm>
            <a:off x="9988868" y="4341614"/>
            <a:ext cx="359033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Complicaciones para gestionar pedidos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4" name="Google Shape;9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"/>
          <p:cNvSpPr/>
          <p:nvPr/>
        </p:nvSpPr>
        <p:spPr>
          <a:xfrm>
            <a:off x="793790" y="2215396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Objetivo Principal</a:t>
            </a:r>
            <a:endParaRPr b="0" i="0" sz="4450" u="none" cap="none" strike="noStrike"/>
          </a:p>
        </p:txBody>
      </p:sp>
      <p:sp>
        <p:nvSpPr>
          <p:cNvPr id="96" name="Google Shape;96;p4"/>
          <p:cNvSpPr/>
          <p:nvPr/>
        </p:nvSpPr>
        <p:spPr>
          <a:xfrm>
            <a:off x="793790" y="3264337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Desarrollar una </a:t>
            </a:r>
            <a:r>
              <a:rPr b="0" i="0" lang="en-US" sz="1750" u="none" cap="none" strike="noStrike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tienda online</a:t>
            </a: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con:</a:t>
            </a:r>
            <a:endParaRPr b="0" i="0" sz="1750" u="none" cap="none" strike="noStrike"/>
          </a:p>
        </p:txBody>
      </p:sp>
      <p:sp>
        <p:nvSpPr>
          <p:cNvPr id="97" name="Google Shape;97;p4"/>
          <p:cNvSpPr/>
          <p:nvPr/>
        </p:nvSpPr>
        <p:spPr>
          <a:xfrm>
            <a:off x="793790" y="3882390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Catálogo de productos</a:t>
            </a:r>
            <a:endParaRPr b="0" i="0" sz="175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793790" y="432458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Carrito de compras</a:t>
            </a:r>
            <a:endParaRPr b="0" i="0" sz="1750" u="none" cap="none" strike="noStrike"/>
          </a:p>
        </p:txBody>
      </p:sp>
      <p:sp>
        <p:nvSpPr>
          <p:cNvPr id="99" name="Google Shape;99;p4"/>
          <p:cNvSpPr/>
          <p:nvPr/>
        </p:nvSpPr>
        <p:spPr>
          <a:xfrm>
            <a:off x="793790" y="4766786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Checkout (usuario o invitado)</a:t>
            </a:r>
            <a:endParaRPr b="0" i="0" sz="1750" u="none" cap="none" strike="noStrike"/>
          </a:p>
        </p:txBody>
      </p:sp>
      <p:sp>
        <p:nvSpPr>
          <p:cNvPr id="100" name="Google Shape;100;p4"/>
          <p:cNvSpPr/>
          <p:nvPr/>
        </p:nvSpPr>
        <p:spPr>
          <a:xfrm>
            <a:off x="793790" y="5208984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Pagos vía </a:t>
            </a:r>
            <a:r>
              <a:rPr b="0" i="0" lang="en-US" sz="1750" u="none" cap="none" strike="noStrike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PayPal</a:t>
            </a:r>
            <a:endParaRPr b="0" i="0" sz="175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793790" y="5651183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Panel administrador para Paulina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"/>
          <p:cNvSpPr/>
          <p:nvPr/>
        </p:nvSpPr>
        <p:spPr>
          <a:xfrm>
            <a:off x="793790" y="2767608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Público Objetivo</a:t>
            </a:r>
            <a:endParaRPr b="0" i="0" sz="4450" u="none" cap="none" strike="noStrike"/>
          </a:p>
        </p:txBody>
      </p:sp>
      <p:sp>
        <p:nvSpPr>
          <p:cNvPr id="108" name="Google Shape;108;p5"/>
          <p:cNvSpPr/>
          <p:nvPr/>
        </p:nvSpPr>
        <p:spPr>
          <a:xfrm>
            <a:off x="793790" y="3930015"/>
            <a:ext cx="4196358" cy="1531858"/>
          </a:xfrm>
          <a:prstGeom prst="roundRect">
            <a:avLst>
              <a:gd fmla="val 35538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"/>
          <p:cNvSpPr/>
          <p:nvPr/>
        </p:nvSpPr>
        <p:spPr>
          <a:xfrm>
            <a:off x="1028224" y="4164449"/>
            <a:ext cx="372749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Personas interesadas en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productos artesanales</a:t>
            </a:r>
            <a:endParaRPr b="0" i="0" sz="2200" u="none" cap="none" strike="noStrike"/>
          </a:p>
        </p:txBody>
      </p:sp>
      <p:sp>
        <p:nvSpPr>
          <p:cNvPr id="110" name="Google Shape;110;p5"/>
          <p:cNvSpPr/>
          <p:nvPr/>
        </p:nvSpPr>
        <p:spPr>
          <a:xfrm>
            <a:off x="5216962" y="3930015"/>
            <a:ext cx="4196358" cy="1531858"/>
          </a:xfrm>
          <a:prstGeom prst="roundRect">
            <a:avLst>
              <a:gd fmla="val 35538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5451396" y="4164449"/>
            <a:ext cx="372749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Clientes que prefieren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comprar online</a:t>
            </a:r>
            <a:endParaRPr b="0" i="0" sz="2200" u="none" cap="none" strike="noStrike"/>
          </a:p>
        </p:txBody>
      </p:sp>
      <p:sp>
        <p:nvSpPr>
          <p:cNvPr id="112" name="Google Shape;112;p5"/>
          <p:cNvSpPr/>
          <p:nvPr/>
        </p:nvSpPr>
        <p:spPr>
          <a:xfrm>
            <a:off x="9640133" y="3930015"/>
            <a:ext cx="4196358" cy="1531858"/>
          </a:xfrm>
          <a:prstGeom prst="roundRect">
            <a:avLst>
              <a:gd fmla="val 35538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/>
          <p:nvPr/>
        </p:nvSpPr>
        <p:spPr>
          <a:xfrm>
            <a:off x="9874568" y="4164449"/>
            <a:ext cx="3727490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Usuarios que valoran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simplicidad y confianza</a:t>
            </a: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 al comprar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9" name="Google Shape;11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6"/>
          <p:cNvSpPr/>
          <p:nvPr/>
        </p:nvSpPr>
        <p:spPr>
          <a:xfrm>
            <a:off x="793790" y="4163139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Qué hará la Página</a:t>
            </a:r>
            <a:endParaRPr b="0" i="0" sz="4450" u="none" cap="none" strike="noStrike"/>
          </a:p>
        </p:txBody>
      </p:sp>
      <p:sp>
        <p:nvSpPr>
          <p:cNvPr id="121" name="Google Shape;121;p6"/>
          <p:cNvSpPr/>
          <p:nvPr/>
        </p:nvSpPr>
        <p:spPr>
          <a:xfrm>
            <a:off x="793790" y="5212080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Mostrar catálogo de productos con fotos y precios</a:t>
            </a:r>
            <a:endParaRPr b="0" i="0" sz="1750" u="none" cap="none" strike="noStrike"/>
          </a:p>
        </p:txBody>
      </p:sp>
      <p:sp>
        <p:nvSpPr>
          <p:cNvPr id="122" name="Google Shape;122;p6"/>
          <p:cNvSpPr/>
          <p:nvPr/>
        </p:nvSpPr>
        <p:spPr>
          <a:xfrm>
            <a:off x="793790" y="5654278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Permitir comprar como invitado o usuario registrado</a:t>
            </a:r>
            <a:endParaRPr b="0" i="0" sz="1750" u="none" cap="none" strike="noStrike"/>
          </a:p>
        </p:txBody>
      </p:sp>
      <p:sp>
        <p:nvSpPr>
          <p:cNvPr id="123" name="Google Shape;123;p6"/>
          <p:cNvSpPr/>
          <p:nvPr/>
        </p:nvSpPr>
        <p:spPr>
          <a:xfrm>
            <a:off x="793790" y="6096476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Gestionar pedidos y envíos</a:t>
            </a:r>
            <a:endParaRPr b="0" i="0" sz="1750" u="none" cap="none" strike="noStrike"/>
          </a:p>
        </p:txBody>
      </p:sp>
      <p:sp>
        <p:nvSpPr>
          <p:cNvPr id="124" name="Google Shape;124;p6"/>
          <p:cNvSpPr/>
          <p:nvPr/>
        </p:nvSpPr>
        <p:spPr>
          <a:xfrm>
            <a:off x="793790" y="6538674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Ofrecer un </a:t>
            </a:r>
            <a:r>
              <a:rPr b="0" i="0" lang="en-US" sz="1750" u="none" cap="none" strike="noStrike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panel admin</a:t>
            </a: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para que Paulina administre todo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38a7454b69e_0_0" title="hom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425" y="187575"/>
            <a:ext cx="5780751" cy="371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38a7454b69e_0_0" title="logi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0725" y="187575"/>
            <a:ext cx="5780750" cy="3716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38a7454b69e_0_0" title="pedido detall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425" y="4182756"/>
            <a:ext cx="5780751" cy="3716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38a7454b69e_0_0" title="carrito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20738" y="4182762"/>
            <a:ext cx="5780726" cy="3716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>
            <a:off x="793790" y="2366486"/>
            <a:ext cx="598812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Metodología de Trabajo</a:t>
            </a:r>
            <a:endParaRPr b="0" i="0" sz="4450" u="none" cap="none" strike="noStrike"/>
          </a:p>
        </p:txBody>
      </p:sp>
      <p:sp>
        <p:nvSpPr>
          <p:cNvPr id="140" name="Google Shape;140;p7"/>
          <p:cNvSpPr/>
          <p:nvPr/>
        </p:nvSpPr>
        <p:spPr>
          <a:xfrm>
            <a:off x="793824" y="3528875"/>
            <a:ext cx="773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 Light"/>
                <a:ea typeface="Roboto Light"/>
                <a:cs typeface="Roboto Light"/>
                <a:sym typeface="Roboto Light"/>
              </a:rPr>
              <a:t>1</a:t>
            </a:r>
            <a:endParaRPr b="0" i="0" sz="1750" u="none" cap="none" strike="noStrike"/>
          </a:p>
        </p:txBody>
      </p:sp>
      <p:sp>
        <p:nvSpPr>
          <p:cNvPr id="141" name="Google Shape;141;p7"/>
          <p:cNvSpPr/>
          <p:nvPr/>
        </p:nvSpPr>
        <p:spPr>
          <a:xfrm>
            <a:off x="793790" y="3883938"/>
            <a:ext cx="4196358" cy="30480"/>
          </a:xfrm>
          <a:prstGeom prst="rect">
            <a:avLst/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793790" y="4058245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Basada en </a:t>
            </a:r>
            <a:r>
              <a:rPr b="0" i="0" lang="en-US" sz="2200" u="none" cap="none" strike="noStrike">
                <a:solidFill>
                  <a:srgbClr val="5A6ED8"/>
                </a:solidFill>
                <a:latin typeface="Roboto Medium"/>
                <a:ea typeface="Roboto Medium"/>
                <a:cs typeface="Roboto Medium"/>
                <a:sym typeface="Roboto Medium"/>
              </a:rPr>
              <a:t>Scrum</a:t>
            </a:r>
            <a:endParaRPr b="0" i="0" sz="2200" u="none" cap="none" strike="noStrike"/>
          </a:p>
        </p:txBody>
      </p:sp>
      <p:sp>
        <p:nvSpPr>
          <p:cNvPr id="143" name="Google Shape;143;p7"/>
          <p:cNvSpPr/>
          <p:nvPr/>
        </p:nvSpPr>
        <p:spPr>
          <a:xfrm>
            <a:off x="5216921" y="3528924"/>
            <a:ext cx="773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 Light"/>
                <a:ea typeface="Roboto Light"/>
                <a:cs typeface="Roboto Light"/>
                <a:sym typeface="Roboto Light"/>
              </a:rPr>
              <a:t>2</a:t>
            </a:r>
            <a:endParaRPr b="0" i="0" sz="1750" u="none" cap="none" strike="noStrike"/>
          </a:p>
        </p:txBody>
      </p:sp>
      <p:sp>
        <p:nvSpPr>
          <p:cNvPr id="144" name="Google Shape;144;p7"/>
          <p:cNvSpPr/>
          <p:nvPr/>
        </p:nvSpPr>
        <p:spPr>
          <a:xfrm>
            <a:off x="5216962" y="3883938"/>
            <a:ext cx="4196358" cy="30480"/>
          </a:xfrm>
          <a:prstGeom prst="rect">
            <a:avLst/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5216962" y="40582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Sprints semanales</a:t>
            </a:r>
            <a:endParaRPr b="0" i="0" sz="2200" u="none" cap="none" strike="noStrike"/>
          </a:p>
        </p:txBody>
      </p:sp>
      <p:sp>
        <p:nvSpPr>
          <p:cNvPr id="146" name="Google Shape;146;p7"/>
          <p:cNvSpPr/>
          <p:nvPr/>
        </p:nvSpPr>
        <p:spPr>
          <a:xfrm>
            <a:off x="9640104" y="3528900"/>
            <a:ext cx="828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 Light"/>
                <a:ea typeface="Roboto Light"/>
                <a:cs typeface="Roboto Light"/>
                <a:sym typeface="Roboto Light"/>
              </a:rPr>
              <a:t>3</a:t>
            </a:r>
            <a:endParaRPr b="0" i="0" sz="1750" u="none" cap="none" strike="noStrike"/>
          </a:p>
        </p:txBody>
      </p:sp>
      <p:sp>
        <p:nvSpPr>
          <p:cNvPr id="147" name="Google Shape;147;p7"/>
          <p:cNvSpPr/>
          <p:nvPr/>
        </p:nvSpPr>
        <p:spPr>
          <a:xfrm>
            <a:off x="9640133" y="3883938"/>
            <a:ext cx="4196358" cy="30480"/>
          </a:xfrm>
          <a:prstGeom prst="rect">
            <a:avLst/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9640133" y="40582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Dailys con el equipo</a:t>
            </a:r>
            <a:endParaRPr b="0" i="0" sz="2200" u="none" cap="none" strike="noStrike"/>
          </a:p>
        </p:txBody>
      </p:sp>
      <p:sp>
        <p:nvSpPr>
          <p:cNvPr id="149" name="Google Shape;149;p7"/>
          <p:cNvSpPr/>
          <p:nvPr/>
        </p:nvSpPr>
        <p:spPr>
          <a:xfrm>
            <a:off x="793845" y="4809400"/>
            <a:ext cx="1257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 Light"/>
                <a:ea typeface="Roboto Light"/>
                <a:cs typeface="Roboto Light"/>
                <a:sym typeface="Roboto Light"/>
              </a:rPr>
              <a:t>4</a:t>
            </a:r>
            <a:endParaRPr b="0" i="0" sz="1750" u="none" cap="none" strike="noStrike"/>
          </a:p>
        </p:txBody>
      </p:sp>
      <p:sp>
        <p:nvSpPr>
          <p:cNvPr id="150" name="Google Shape;150;p7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Backlog priorizado</a:t>
            </a:r>
            <a:endParaRPr b="0" i="0" sz="2200" u="none" cap="none" strike="noStrike"/>
          </a:p>
        </p:txBody>
      </p:sp>
      <p:sp>
        <p:nvSpPr>
          <p:cNvPr id="152" name="Google Shape;152;p7"/>
          <p:cNvSpPr/>
          <p:nvPr/>
        </p:nvSpPr>
        <p:spPr>
          <a:xfrm>
            <a:off x="7428555" y="4809400"/>
            <a:ext cx="8286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 Light"/>
                <a:ea typeface="Roboto Light"/>
                <a:cs typeface="Roboto Light"/>
                <a:sym typeface="Roboto Light"/>
              </a:rPr>
              <a:t>5</a:t>
            </a:r>
            <a:endParaRPr b="0" i="0" sz="1750" u="none" cap="none" strike="noStrike"/>
          </a:p>
        </p:txBody>
      </p:sp>
      <p:sp>
        <p:nvSpPr>
          <p:cNvPr id="153" name="Google Shape;153;p7"/>
          <p:cNvSpPr/>
          <p:nvPr/>
        </p:nvSpPr>
        <p:spPr>
          <a:xfrm>
            <a:off x="7428548" y="5164455"/>
            <a:ext cx="6407944" cy="30480"/>
          </a:xfrm>
          <a:prstGeom prst="rect">
            <a:avLst/>
          </a:prstGeom>
          <a:solidFill>
            <a:srgbClr val="5A6E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7428548" y="5338763"/>
            <a:ext cx="337506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b="0" i="0" lang="en-US" sz="2200" u="none" cap="none" strike="noStrike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Entregables incrementales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0" name="Google Shape;16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8"/>
          <p:cNvSpPr/>
          <p:nvPr/>
        </p:nvSpPr>
        <p:spPr>
          <a:xfrm>
            <a:off x="6280190" y="2462093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Tecnología Utilizada</a:t>
            </a:r>
            <a:endParaRPr b="0" i="0" sz="4450" u="none" cap="none" strike="noStrike"/>
          </a:p>
        </p:txBody>
      </p:sp>
      <p:sp>
        <p:nvSpPr>
          <p:cNvPr id="162" name="Google Shape;162;p8"/>
          <p:cNvSpPr/>
          <p:nvPr/>
        </p:nvSpPr>
        <p:spPr>
          <a:xfrm>
            <a:off x="6280190" y="3715107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PHP 8.x </a:t>
            </a: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(Lenguaje)</a:t>
            </a:r>
            <a:endParaRPr b="0" i="0" sz="1750" u="none" cap="none" strike="noStrike">
              <a:solidFill>
                <a:srgbClr val="CFD0D8"/>
              </a:solidFill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6280190" y="4157305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Laravel 11</a:t>
            </a: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(framework MVC)</a:t>
            </a:r>
            <a:endParaRPr b="0" i="0" sz="1750" u="none" cap="none" strike="noStrike"/>
          </a:p>
        </p:txBody>
      </p:sp>
      <p:sp>
        <p:nvSpPr>
          <p:cNvPr id="164" name="Google Shape;164;p8"/>
          <p:cNvSpPr/>
          <p:nvPr/>
        </p:nvSpPr>
        <p:spPr>
          <a:xfrm>
            <a:off x="6280190" y="4599503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MySQL</a:t>
            </a: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(base de datos)</a:t>
            </a:r>
            <a:endParaRPr b="0" i="0" sz="1750" u="none" cap="none" strike="noStrike"/>
          </a:p>
        </p:txBody>
      </p:sp>
      <p:sp>
        <p:nvSpPr>
          <p:cNvPr id="165" name="Google Shape;165;p8"/>
          <p:cNvSpPr/>
          <p:nvPr/>
        </p:nvSpPr>
        <p:spPr>
          <a:xfrm>
            <a:off x="10342721" y="3715107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PayPal</a:t>
            </a: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(pagos)</a:t>
            </a:r>
            <a:endParaRPr b="0" i="0" sz="1750" u="none" cap="none" strike="noStrike"/>
          </a:p>
        </p:txBody>
      </p:sp>
      <p:sp>
        <p:nvSpPr>
          <p:cNvPr id="166" name="Google Shape;166;p8"/>
          <p:cNvSpPr/>
          <p:nvPr/>
        </p:nvSpPr>
        <p:spPr>
          <a:xfrm>
            <a:off x="10342721" y="4157305"/>
            <a:ext cx="35015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SMTP</a:t>
            </a: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(notificaciones por correo)</a:t>
            </a:r>
            <a:endParaRPr b="0" i="0" sz="1750" u="none" cap="none" strike="noStrike"/>
          </a:p>
        </p:txBody>
      </p:sp>
      <p:sp>
        <p:nvSpPr>
          <p:cNvPr id="167" name="Google Shape;167;p8"/>
          <p:cNvSpPr/>
          <p:nvPr/>
        </p:nvSpPr>
        <p:spPr>
          <a:xfrm>
            <a:off x="10342721" y="4622231"/>
            <a:ext cx="35016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Google Maps</a:t>
            </a: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(ubicación/contacto)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2025-09-16T18:24:06Z</dcterms:created>
</cp:coreProperties>
</file>